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70"/>
  </p:notesMasterIdLst>
  <p:sldIdLst>
    <p:sldId id="256" r:id="rId3"/>
    <p:sldId id="310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6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51" r:id="rId39"/>
    <p:sldId id="339" r:id="rId40"/>
    <p:sldId id="294" r:id="rId41"/>
    <p:sldId id="345" r:id="rId42"/>
    <p:sldId id="350" r:id="rId43"/>
    <p:sldId id="311" r:id="rId44"/>
    <p:sldId id="312" r:id="rId45"/>
    <p:sldId id="328" r:id="rId46"/>
    <p:sldId id="313" r:id="rId47"/>
    <p:sldId id="314" r:id="rId48"/>
    <p:sldId id="315" r:id="rId49"/>
    <p:sldId id="316" r:id="rId50"/>
    <p:sldId id="317" r:id="rId51"/>
    <p:sldId id="318" r:id="rId52"/>
    <p:sldId id="342" r:id="rId53"/>
    <p:sldId id="326" r:id="rId54"/>
    <p:sldId id="349" r:id="rId55"/>
    <p:sldId id="354" r:id="rId56"/>
    <p:sldId id="343" r:id="rId57"/>
    <p:sldId id="331" r:id="rId58"/>
    <p:sldId id="341" r:id="rId59"/>
    <p:sldId id="344" r:id="rId60"/>
    <p:sldId id="347" r:id="rId61"/>
    <p:sldId id="355" r:id="rId62"/>
    <p:sldId id="348" r:id="rId63"/>
    <p:sldId id="323" r:id="rId64"/>
    <p:sldId id="352" r:id="rId65"/>
    <p:sldId id="353" r:id="rId66"/>
    <p:sldId id="356" r:id="rId67"/>
    <p:sldId id="308" r:id="rId68"/>
    <p:sldId id="336" r:id="rId6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8DF72-305D-4F1C-8651-EE7829C21D47}" v="56" dt="2024-09-11T21:23:17.024"/>
  </p1510:revLst>
</p1510:revInfo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49B8DF72-305D-4F1C-8651-EE7829C21D47}"/>
    <pc:docChg chg="undo custSel addSld modSld">
      <pc:chgData name="Luciano Pereira Soares" userId="16c53e34-c952-423e-8700-c0525d23304f" providerId="ADAL" clId="{49B8DF72-305D-4F1C-8651-EE7829C21D47}" dt="2024-09-11T21:23:35.395" v="148" actId="20577"/>
      <pc:docMkLst>
        <pc:docMk/>
      </pc:docMkLst>
      <pc:sldChg chg="modAnim">
        <pc:chgData name="Luciano Pereira Soares" userId="16c53e34-c952-423e-8700-c0525d23304f" providerId="ADAL" clId="{49B8DF72-305D-4F1C-8651-EE7829C21D47}" dt="2024-09-11T20:08:08.248" v="0"/>
        <pc:sldMkLst>
          <pc:docMk/>
          <pc:sldMk cId="0" sldId="273"/>
        </pc:sldMkLst>
      </pc:sldChg>
      <pc:sldChg chg="modSp mod modAnim">
        <pc:chgData name="Luciano Pereira Soares" userId="16c53e34-c952-423e-8700-c0525d23304f" providerId="ADAL" clId="{49B8DF72-305D-4F1C-8651-EE7829C21D47}" dt="2024-09-11T20:14:37.608" v="28" actId="115"/>
        <pc:sldMkLst>
          <pc:docMk/>
          <pc:sldMk cId="0" sldId="294"/>
        </pc:sldMkLst>
        <pc:spChg chg="mod">
          <ac:chgData name="Luciano Pereira Soares" userId="16c53e34-c952-423e-8700-c0525d23304f" providerId="ADAL" clId="{49B8DF72-305D-4F1C-8651-EE7829C21D47}" dt="2024-09-11T20:14:37.608" v="28" actId="115"/>
          <ac:spMkLst>
            <pc:docMk/>
            <pc:sldMk cId="0" sldId="294"/>
            <ac:spMk id="413" creationId="{00000000-0000-0000-0000-000000000000}"/>
          </ac:spMkLst>
        </pc:spChg>
        <pc:spChg chg="mod">
          <ac:chgData name="Luciano Pereira Soares" userId="16c53e34-c952-423e-8700-c0525d23304f" providerId="ADAL" clId="{49B8DF72-305D-4F1C-8651-EE7829C21D47}" dt="2024-09-11T20:11:36.808" v="16" actId="1076"/>
          <ac:spMkLst>
            <pc:docMk/>
            <pc:sldMk cId="0" sldId="294"/>
            <ac:spMk id="415" creationId="{00000000-0000-0000-0000-000000000000}"/>
          </ac:spMkLst>
        </pc:spChg>
      </pc:sldChg>
      <pc:sldChg chg="modSp add mod">
        <pc:chgData name="Luciano Pereira Soares" userId="16c53e34-c952-423e-8700-c0525d23304f" providerId="ADAL" clId="{49B8DF72-305D-4F1C-8651-EE7829C21D47}" dt="2024-09-11T21:23:35.395" v="148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49B8DF72-305D-4F1C-8651-EE7829C21D47}" dt="2024-09-11T21:23:35.395" v="148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8:07.858" v="67" actId="13926"/>
        <pc:sldMkLst>
          <pc:docMk/>
          <pc:sldMk cId="465511950" sldId="347"/>
        </pc:sldMkLst>
        <pc:spChg chg="mod">
          <ac:chgData name="Luciano Pereira Soares" userId="16c53e34-c952-423e-8700-c0525d23304f" providerId="ADAL" clId="{49B8DF72-305D-4F1C-8651-EE7829C21D47}" dt="2024-09-11T20:28:07.858" v="67" actId="13926"/>
          <ac:spMkLst>
            <pc:docMk/>
            <pc:sldMk cId="465511950" sldId="347"/>
            <ac:spMk id="6" creationId="{2DD5A6DE-11FD-4867-0926-318C57B692DB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6:22.852" v="63" actId="20577"/>
        <pc:sldMkLst>
          <pc:docMk/>
          <pc:sldMk cId="912795781" sldId="349"/>
        </pc:sldMkLst>
        <pc:spChg chg="mod">
          <ac:chgData name="Luciano Pereira Soares" userId="16c53e34-c952-423e-8700-c0525d23304f" providerId="ADAL" clId="{49B8DF72-305D-4F1C-8651-EE7829C21D47}" dt="2024-09-11T20:24:42.801" v="35" actId="20577"/>
          <ac:spMkLst>
            <pc:docMk/>
            <pc:sldMk cId="912795781" sldId="349"/>
            <ac:spMk id="7" creationId="{753D5904-0CC7-56E6-DA4D-64D1EF3C009D}"/>
          </ac:spMkLst>
        </pc:spChg>
        <pc:spChg chg="mod">
          <ac:chgData name="Luciano Pereira Soares" userId="16c53e34-c952-423e-8700-c0525d23304f" providerId="ADAL" clId="{49B8DF72-305D-4F1C-8651-EE7829C21D47}" dt="2024-09-11T20:26:09.411" v="53" actId="20577"/>
          <ac:spMkLst>
            <pc:docMk/>
            <pc:sldMk cId="912795781" sldId="349"/>
            <ac:spMk id="12" creationId="{C84D0984-B46E-2CCC-0498-EDEE4224598A}"/>
          </ac:spMkLst>
        </pc:spChg>
        <pc:spChg chg="mod">
          <ac:chgData name="Luciano Pereira Soares" userId="16c53e34-c952-423e-8700-c0525d23304f" providerId="ADAL" clId="{49B8DF72-305D-4F1C-8651-EE7829C21D47}" dt="2024-09-11T20:26:22.852" v="63" actId="20577"/>
          <ac:spMkLst>
            <pc:docMk/>
            <pc:sldMk cId="912795781" sldId="349"/>
            <ac:spMk id="13" creationId="{1C76E1DD-C987-2CBE-E922-96BA26990F52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22.304" v="85" actId="114"/>
        <pc:sldMkLst>
          <pc:docMk/>
          <pc:sldMk cId="3705145130" sldId="352"/>
        </pc:sldMkLst>
        <pc:spChg chg="mod">
          <ac:chgData name="Luciano Pereira Soares" userId="16c53e34-c952-423e-8700-c0525d23304f" providerId="ADAL" clId="{49B8DF72-305D-4F1C-8651-EE7829C21D47}" dt="2024-09-11T20:29:22.304" v="85" actId="114"/>
          <ac:spMkLst>
            <pc:docMk/>
            <pc:sldMk cId="3705145130" sldId="352"/>
            <ac:spMk id="3" creationId="{3F1DEE32-7D17-9938-03FF-7F31DCC67BB8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56.618" v="90" actId="14100"/>
        <pc:sldMkLst>
          <pc:docMk/>
          <pc:sldMk cId="928537242" sldId="353"/>
        </pc:sldMkLst>
        <pc:spChg chg="mod">
          <ac:chgData name="Luciano Pereira Soares" userId="16c53e34-c952-423e-8700-c0525d23304f" providerId="ADAL" clId="{49B8DF72-305D-4F1C-8651-EE7829C21D47}" dt="2024-09-11T20:29:56.618" v="90" actId="14100"/>
          <ac:spMkLst>
            <pc:docMk/>
            <pc:sldMk cId="928537242" sldId="353"/>
            <ac:spMk id="3" creationId="{3F1DEE32-7D17-9938-03FF-7F31DCC67BB8}"/>
          </ac:spMkLst>
        </pc:spChg>
      </pc:sldChg>
      <pc:sldChg chg="modAnim">
        <pc:chgData name="Luciano Pereira Soares" userId="16c53e34-c952-423e-8700-c0525d23304f" providerId="ADAL" clId="{49B8DF72-305D-4F1C-8651-EE7829C21D47}" dt="2024-09-11T20:27:21.437" v="64"/>
        <pc:sldMkLst>
          <pc:docMk/>
          <pc:sldMk cId="2636877910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www.eg.org</a:t>
            </a:r>
            <a:r>
              <a:rPr lang="pt-BR" dirty="0"/>
              <a:t>/</a:t>
            </a:r>
            <a:r>
              <a:rPr lang="pt-BR" dirty="0" err="1"/>
              <a:t>wp</a:t>
            </a:r>
            <a:r>
              <a:rPr lang="pt-BR" dirty="0"/>
              <a:t>/</a:t>
            </a:r>
            <a:r>
              <a:rPr lang="pt-BR" dirty="0" err="1"/>
              <a:t>obituaries</a:t>
            </a:r>
            <a:r>
              <a:rPr lang="pt-BR" dirty="0"/>
              <a:t>/in-memoriam-</a:t>
            </a:r>
            <a:r>
              <a:rPr lang="pt-BR" dirty="0" err="1"/>
              <a:t>wolfgang</a:t>
            </a:r>
            <a:r>
              <a:rPr lang="pt-BR" dirty="0"/>
              <a:t>-</a:t>
            </a:r>
            <a:r>
              <a:rPr lang="pt-BR" dirty="0" err="1"/>
              <a:t>straser</a:t>
            </a:r>
            <a:r>
              <a:rPr lang="pt-BR" dirty="0"/>
              <a:t>/</a:t>
            </a:r>
            <a:endParaRPr dirty="0"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74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647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1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www.scratchapixel.com/lessons/3d-basic-rendering/rasterization-practical-implementation/rasterization-stage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74B13156-6205-D44B-53C2-BE8462DD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01" y="1742541"/>
            <a:ext cx="6413500" cy="3644900"/>
          </a:xfrm>
          <a:prstGeom prst="rect">
            <a:avLst/>
          </a:prstGeom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indent="-198899">
              <a:spcBef>
                <a:spcPts val="0"/>
              </a:spcBef>
              <a:buFont typeface="Arial"/>
              <a:buChar char="•"/>
            </a:pPr>
            <a:r>
              <a:rPr lang="pt-BR" dirty="0"/>
              <a:t>Por que o </a:t>
            </a:r>
            <a:r>
              <a:rPr lang="pt-BR" dirty="0" err="1"/>
              <a:t>serrilhamento</a:t>
            </a:r>
            <a:r>
              <a:rPr lang="pt-BR" dirty="0"/>
              <a:t> parece "errado"?</a:t>
            </a:r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pt-BR" dirty="0"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Qual valor o pixel deveria ter?</a:t>
            </a:r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 que há de certo/errado sobre a amostragem pontual?</a:t>
            </a:r>
          </a:p>
          <a:p>
            <a:pPr marL="198899" indent="-198899">
              <a:spcBef>
                <a:spcPts val="1680"/>
              </a:spcBef>
              <a:buFont typeface="Arial"/>
              <a:buChar char="•"/>
            </a:pPr>
            <a:r>
              <a:rPr lang="pt-BR" dirty="0"/>
              <a:t>Ideias para uma fórmula de pixel de “qualidade superior”?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2" y="4761207"/>
            <a:ext cx="31421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Trazer essa aula para antes de interpolação e texturas.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Pegue NxN amostras para cada pixel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7792B15E-C798-9AAA-8346-530EBC2DCB18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EA95F992-57CF-8F15-7B2F-BF7AE4AA2E40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A2B530D7-351E-179B-9DCE-C669C1C72E17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43A2AE4E-82E1-11E3-D6DF-859A1908738A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29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758952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399033"/>
            <a:ext cx="8428200" cy="34911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</a:t>
            </a:r>
            <a:r>
              <a:rPr lang="en-US" dirty="0"/>
              <a:t> </a:t>
            </a:r>
            <a:r>
              <a:rPr lang="en-US" u="sng" dirty="0"/>
              <a:t>Nvidia</a:t>
            </a:r>
            <a:r>
              <a:rPr lang="en-BR" dirty="0"/>
              <a:t>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lang="en-US" dirty="0"/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DLAA (Deep learning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887600" y="4854829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Veremos mais sobre isso nas próximas aulas.</a:t>
            </a:r>
            <a:endParaRPr sz="1900" dirty="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41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Problema de visibilidade.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saber quais pixels pintar se houver muitos polígonos?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34749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99122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53667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77282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50137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314509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99119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34337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77282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77282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74822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99122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53667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95215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Este é o algoritmo de remoção de superfície</a:t>
            </a:r>
            <a:br>
              <a:rPr lang="pt-BR" sz="2400" dirty="0"/>
            </a:br>
            <a:r>
              <a:rPr lang="pt-BR" sz="2400" dirty="0"/>
              <a:t>oculta usado atualmente em sistema gráficos.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Princípio: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Armazene o valor da profundidade (coordenada </a:t>
            </a:r>
            <a:r>
              <a:rPr lang="pt-BR" dirty="0" err="1"/>
              <a:t>z</a:t>
            </a:r>
            <a:r>
              <a:rPr lang="pt-BR" dirty="0"/>
              <a:t>) para cada posição de amostrada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Necessário mais uma região de memória para os valores de profundidade</a:t>
            </a:r>
            <a:endParaRPr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framebuffer</a:t>
            </a:r>
            <a:r>
              <a:rPr lang="pt-BR" sz="1900" dirty="0"/>
              <a:t> armazena valores de cores RGB</a:t>
            </a:r>
            <a:endParaRPr sz="1900"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depth</a:t>
            </a:r>
            <a:r>
              <a:rPr lang="pt-BR" sz="1900" dirty="0"/>
              <a:t> buffer (</a:t>
            </a:r>
            <a:r>
              <a:rPr lang="pt-BR" sz="1900" dirty="0" err="1"/>
              <a:t>z</a:t>
            </a:r>
            <a:r>
              <a:rPr lang="pt-BR" sz="1900" dirty="0"/>
              <a:t>-buffer) armazena profundidade (16 a 32 bits)</a:t>
            </a:r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Tradicionalmente são armazenados em ponto fixo (inteiros)</a:t>
            </a:r>
            <a:endParaRPr sz="1900" dirty="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8689D-8E30-8971-AFD3-5AAA09746742}"/>
              </a:ext>
            </a:extLst>
          </p:cNvPr>
          <p:cNvSpPr txBox="1"/>
          <p:nvPr/>
        </p:nvSpPr>
        <p:spPr>
          <a:xfrm>
            <a:off x="7680775" y="2186552"/>
            <a:ext cx="1268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Wolfgang </a:t>
            </a:r>
            <a:r>
              <a:rPr lang="pt-BR" sz="1100" dirty="0" err="1"/>
              <a:t>Straser</a:t>
            </a:r>
            <a:endParaRPr lang="en-US" sz="11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51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−1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 smtClean="0"/>
                          <m:t>Z</m:t>
                        </m:r>
                        <m:r>
                          <m:rPr>
                            <m:nor/>
                          </m:rPr>
                          <a:rPr lang="pt-BR" sz="1200" dirty="0" smtClean="0"/>
                          <m:t>−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32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0</m:t>
                        </m:r>
                      </m:e>
                    </m:eqArr>
                    <m:r>
                      <a:rPr lang="pt-B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200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967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295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6" y="2460956"/>
            <a:ext cx="804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e depois convertido para inteiro para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2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169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175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402</m:t>
                        </m:r>
                      </m:e>
                    </m:eqArr>
                  </m:oMath>
                </a14:m>
                <a:endParaRPr lang="pt-B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75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763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102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904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515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723</m:t>
                        </m:r>
                      </m:e>
                    </m:eqArr>
                  </m:oMath>
                </a14:m>
                <a:endParaRPr lang="pt-BR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251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583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787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BF2E5-51B4-19CD-371A-2A67E3A4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2718329"/>
            <a:ext cx="4114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918DF-20C5-DDAB-7A30-E29EC812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68" y="2718329"/>
            <a:ext cx="3711711" cy="2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highlight>
                  <a:srgbClr val="FFFF00"/>
                </a:highlight>
              </a:rPr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E18C-0FE2-82FB-906E-573417D02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60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26BE3-72B7-6A11-3DC5-E5AF3787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39" y="1102821"/>
            <a:ext cx="5414550" cy="39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0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53F087-D99D-473C-BD8C-1FB04FB34497}"/>
              </a:ext>
            </a:extLst>
          </p:cNvPr>
          <p:cNvGrpSpPr/>
          <p:nvPr/>
        </p:nvGrpSpPr>
        <p:grpSpPr>
          <a:xfrm>
            <a:off x="2324572" y="858394"/>
            <a:ext cx="1891795" cy="1733240"/>
            <a:chOff x="2541389" y="858394"/>
            <a:chExt cx="1891795" cy="1733240"/>
          </a:xfrm>
        </p:grpSpPr>
        <p:pic>
          <p:nvPicPr>
            <p:cNvPr id="759" name="Google Shape;759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1389" y="858394"/>
              <a:ext cx="1891795" cy="1363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74"/>
            <p:cNvSpPr/>
            <p:nvPr/>
          </p:nvSpPr>
          <p:spPr>
            <a:xfrm>
              <a:off x="2541389" y="2222334"/>
              <a:ext cx="189179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quadrado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A9DC-3860-8574-0277-4EF0AF2BEC1C}"/>
              </a:ext>
            </a:extLst>
          </p:cNvPr>
          <p:cNvGrpSpPr/>
          <p:nvPr/>
        </p:nvGrpSpPr>
        <p:grpSpPr>
          <a:xfrm>
            <a:off x="6631312" y="874669"/>
            <a:ext cx="2276700" cy="1779625"/>
            <a:chOff x="756596" y="3007663"/>
            <a:chExt cx="2276700" cy="1779625"/>
          </a:xfrm>
        </p:grpSpPr>
        <p:pic>
          <p:nvPicPr>
            <p:cNvPr id="764" name="Google Shape;76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596" y="3007663"/>
              <a:ext cx="2276700" cy="1410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74"/>
            <p:cNvSpPr/>
            <p:nvPr/>
          </p:nvSpPr>
          <p:spPr>
            <a:xfrm>
              <a:off x="756596" y="4417988"/>
              <a:ext cx="227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retangulos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BCCC7-6417-0263-E5E3-66E1186B144E}"/>
              </a:ext>
            </a:extLst>
          </p:cNvPr>
          <p:cNvGrpSpPr/>
          <p:nvPr/>
        </p:nvGrpSpPr>
        <p:grpSpPr>
          <a:xfrm>
            <a:off x="378689" y="858394"/>
            <a:ext cx="1787628" cy="1959503"/>
            <a:chOff x="378689" y="858394"/>
            <a:chExt cx="1787628" cy="1959503"/>
          </a:xfrm>
        </p:grpSpPr>
        <p:sp>
          <p:nvSpPr>
            <p:cNvPr id="762" name="Google Shape;762;p74"/>
            <p:cNvSpPr/>
            <p:nvPr/>
          </p:nvSpPr>
          <p:spPr>
            <a:xfrm>
              <a:off x="378689" y="2222336"/>
              <a:ext cx="1787628" cy="595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triangulos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(</a:t>
              </a:r>
              <a:r>
                <a:rPr lang="pt-BR" sz="1600" dirty="0" err="1">
                  <a:solidFill>
                    <a:schemeClr val="dk1"/>
                  </a:solidFill>
                </a:rPr>
                <a:t>anti-aliasing</a:t>
              </a:r>
              <a:r>
                <a:rPr lang="pt-BR" sz="1600" dirty="0">
                  <a:solidFill>
                    <a:schemeClr val="dk1"/>
                  </a:solidFill>
                </a:rPr>
                <a:t>)</a:t>
              </a:r>
              <a:endParaRPr sz="12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04B3F6-1C4C-2252-4A3B-80EDBFEAD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8" b="4685"/>
            <a:stretch/>
          </p:blipFill>
          <p:spPr>
            <a:xfrm>
              <a:off x="378689" y="858394"/>
              <a:ext cx="1787628" cy="139908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78139-E911-F858-A612-C581AAC204BE}"/>
              </a:ext>
            </a:extLst>
          </p:cNvPr>
          <p:cNvGrpSpPr/>
          <p:nvPr/>
        </p:nvGrpSpPr>
        <p:grpSpPr>
          <a:xfrm>
            <a:off x="6370600" y="3039571"/>
            <a:ext cx="2199720" cy="1768986"/>
            <a:chOff x="3472085" y="3018302"/>
            <a:chExt cx="2199720" cy="1768986"/>
          </a:xfrm>
        </p:grpSpPr>
        <p:sp>
          <p:nvSpPr>
            <p:cNvPr id="2" name="Google Shape;765;p74">
              <a:extLst>
                <a:ext uri="{FF2B5EF4-FFF2-40B4-BE49-F238E27FC236}">
                  <a16:creationId xmlns:a16="http://schemas.microsoft.com/office/drawing/2014/main" id="{4CF1A474-D0FE-7281-5B38-445BF96B21E7}"/>
                </a:ext>
              </a:extLst>
            </p:cNvPr>
            <p:cNvSpPr/>
            <p:nvPr/>
          </p:nvSpPr>
          <p:spPr>
            <a:xfrm>
              <a:off x="3472085" y="4417988"/>
              <a:ext cx="219971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transparencia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0F1B8A-8616-044A-ED5C-7D530DE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2086" y="3018302"/>
              <a:ext cx="2199719" cy="14103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C8329-E9CF-EF5F-6C2E-151FD66A0D49}"/>
              </a:ext>
            </a:extLst>
          </p:cNvPr>
          <p:cNvGrpSpPr/>
          <p:nvPr/>
        </p:nvGrpSpPr>
        <p:grpSpPr>
          <a:xfrm>
            <a:off x="4348942" y="855265"/>
            <a:ext cx="2141067" cy="1801984"/>
            <a:chOff x="4831344" y="818792"/>
            <a:chExt cx="2141067" cy="1801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236BEA-12C3-BA9D-6B7C-465A30C4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1344" y="818792"/>
              <a:ext cx="2141067" cy="1432684"/>
            </a:xfrm>
            <a:prstGeom prst="rect">
              <a:avLst/>
            </a:prstGeom>
          </p:spPr>
        </p:pic>
        <p:sp>
          <p:nvSpPr>
            <p:cNvPr id="6" name="Google Shape;761;p74">
              <a:extLst>
                <a:ext uri="{FF2B5EF4-FFF2-40B4-BE49-F238E27FC236}">
                  <a16:creationId xmlns:a16="http://schemas.microsoft.com/office/drawing/2014/main" id="{6731AE83-8450-C124-50C3-4665F4E12330}"/>
                </a:ext>
              </a:extLst>
            </p:cNvPr>
            <p:cNvSpPr/>
            <p:nvPr/>
          </p:nvSpPr>
          <p:spPr>
            <a:xfrm>
              <a:off x="4831344" y="2251476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flechas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E487FE-0F5C-E251-9056-29CECB77C8CD}"/>
              </a:ext>
            </a:extLst>
          </p:cNvPr>
          <p:cNvGrpSpPr/>
          <p:nvPr/>
        </p:nvGrpSpPr>
        <p:grpSpPr>
          <a:xfrm>
            <a:off x="3315771" y="3068682"/>
            <a:ext cx="2563822" cy="1887376"/>
            <a:chOff x="6411207" y="883465"/>
            <a:chExt cx="2563822" cy="1887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D04286-FA7D-0FA1-FF7A-F902EC2E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1939" y="883465"/>
              <a:ext cx="2123372" cy="1410329"/>
            </a:xfrm>
            <a:prstGeom prst="rect">
              <a:avLst/>
            </a:prstGeom>
          </p:spPr>
        </p:pic>
        <p:sp>
          <p:nvSpPr>
            <p:cNvPr id="14" name="Google Shape;761;p74">
              <a:extLst>
                <a:ext uri="{FF2B5EF4-FFF2-40B4-BE49-F238E27FC236}">
                  <a16:creationId xmlns:a16="http://schemas.microsoft.com/office/drawing/2014/main" id="{2A121354-2D24-3400-923E-04925013C495}"/>
                </a:ext>
              </a:extLst>
            </p:cNvPr>
            <p:cNvSpPr/>
            <p:nvPr/>
          </p:nvSpPr>
          <p:spPr>
            <a:xfrm>
              <a:off x="6411207" y="2287948"/>
              <a:ext cx="2563822" cy="482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texturas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b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 dirty="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só ficara assim se usar </a:t>
              </a:r>
              <a:r>
                <a:rPr lang="pt-BR" sz="1100" b="1" dirty="0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Mipmap</a:t>
              </a:r>
              <a:endParaRPr sz="12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979FA-C260-0142-E73B-2655C37AAC0F}"/>
              </a:ext>
            </a:extLst>
          </p:cNvPr>
          <p:cNvGrpSpPr/>
          <p:nvPr/>
        </p:nvGrpSpPr>
        <p:grpSpPr>
          <a:xfrm>
            <a:off x="683696" y="3087660"/>
            <a:ext cx="2141067" cy="1773984"/>
            <a:chOff x="5376409" y="2996406"/>
            <a:chExt cx="2141067" cy="17739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AFA359-DF33-B742-BBB9-AAB49ACB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6411" y="2996406"/>
              <a:ext cx="2119433" cy="1410329"/>
            </a:xfrm>
            <a:prstGeom prst="rect">
              <a:avLst/>
            </a:prstGeom>
          </p:spPr>
        </p:pic>
        <p:sp>
          <p:nvSpPr>
            <p:cNvPr id="15" name="Google Shape;761;p74">
              <a:extLst>
                <a:ext uri="{FF2B5EF4-FFF2-40B4-BE49-F238E27FC236}">
                  <a16:creationId xmlns:a16="http://schemas.microsoft.com/office/drawing/2014/main" id="{F4C7C979-F2AC-F0AD-F6AD-E7E484AE5319}"/>
                </a:ext>
              </a:extLst>
            </p:cNvPr>
            <p:cNvSpPr/>
            <p:nvPr/>
          </p:nvSpPr>
          <p:spPr>
            <a:xfrm>
              <a:off x="5376409" y="4401090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textura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 err="1"/>
              <a:t>Supersampling</a:t>
            </a:r>
            <a:r>
              <a:rPr lang="pt-BR" dirty="0"/>
              <a:t> não vai funcionar se você tentar resolver dentro do </a:t>
            </a:r>
            <a:r>
              <a:rPr lang="pt-BR" i="1" dirty="0" err="1"/>
              <a:t>inside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do pixel (só desenho do triângulo) e não usar um </a:t>
            </a:r>
            <a:r>
              <a:rPr lang="pt-BR" dirty="0" err="1"/>
              <a:t>framebuffer</a:t>
            </a:r>
            <a:r>
              <a:rPr lang="pt-BR" dirty="0"/>
              <a:t> adicional maior para isso.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63</a:t>
            </a:fld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B60-57A0-B788-52CE-9E125CA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9" t="22042" r="22401" b="34203"/>
          <a:stretch/>
        </p:blipFill>
        <p:spPr>
          <a:xfrm>
            <a:off x="4713483" y="2240777"/>
            <a:ext cx="3212668" cy="2527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8E859-7CF5-E6E4-B0BA-89DAD1D9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2" y="2240778"/>
            <a:ext cx="2806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38985"/>
            <a:ext cx="9093575" cy="1227559"/>
          </a:xfrm>
        </p:spPr>
        <p:txBody>
          <a:bodyPr>
            <a:normAutofit/>
          </a:bodyPr>
          <a:lstStyle/>
          <a:p>
            <a:pPr marL="227013" indent="-90488"/>
            <a:r>
              <a:rPr lang="pt-BR" sz="1800" dirty="0"/>
              <a:t>Devido a transparência, uma borda pode aparecer na junção dos polígonos. Isso acontece pois os mesmos pixels são amostrados por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64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9" y="181724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9" y="186613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09" y="186613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6CFA91-117C-9A1A-5E1B-AF0DBFE79759}"/>
              </a:ext>
            </a:extLst>
          </p:cNvPr>
          <p:cNvSpPr txBox="1">
            <a:spLocks/>
          </p:cNvSpPr>
          <p:nvPr/>
        </p:nvSpPr>
        <p:spPr>
          <a:xfrm>
            <a:off x="193127" y="4032465"/>
            <a:ext cx="5132428" cy="137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br>
              <a:rPr lang="en-US" b="1" i="0" dirty="0">
                <a:solidFill>
                  <a:srgbClr val="333333"/>
                </a:solidFill>
                <a:effectLst/>
                <a:latin typeface="system-ui"/>
              </a:rPr>
            </a:br>
            <a:r>
              <a:rPr lang="pt-BR" i="0" noProof="0" dirty="0">
                <a:solidFill>
                  <a:srgbClr val="FFC000"/>
                </a:solidFill>
                <a:effectLst/>
                <a:latin typeface="system-ui"/>
              </a:rPr>
              <a:t>(não obrigatório ou esperado</a:t>
            </a:r>
            <a:r>
              <a:rPr lang="pt-BR" noProof="0" dirty="0">
                <a:solidFill>
                  <a:srgbClr val="FFC000"/>
                </a:solidFill>
                <a:latin typeface="system-ui"/>
              </a:rPr>
              <a:t>)</a:t>
            </a:r>
            <a:endParaRPr lang="pt-BR" dirty="0">
              <a:solidFill>
                <a:srgbClr val="FFC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D633EF-9D61-CD24-6822-926B6856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5031490" y="4045074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>
                <a:hlinkClick r:id="rId7"/>
              </a:rPr>
              <a:t>https://www.scratchapixel.com/lessons/3d-basic-rendering/rasterization-practical-implementation/rasterization-stage.html</a:t>
            </a:r>
            <a:r>
              <a:rPr lang="pt-BR" sz="1000" dirty="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B3444DE-29C0-002A-FC94-69FA2A77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7099109" y="4086539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37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3221</TotalTime>
  <Words>2351</Words>
  <Application>Microsoft Macintosh PowerPoint</Application>
  <PresentationFormat>On-screen Show (16:10)</PresentationFormat>
  <Paragraphs>648</Paragraphs>
  <Slides>67</Slides>
  <Notes>53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PowerPoint Presentation</vt:lpstr>
      <vt:lpstr>Renderizador em Python</vt:lpstr>
      <vt:lpstr>Quarta parte do projeto 1</vt:lpstr>
      <vt:lpstr>Problemas que podem acontecer</vt:lpstr>
      <vt:lpstr>Problemas que podem acontecer</vt:lpstr>
      <vt:lpstr>ATIVIDADE: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53</cp:revision>
  <dcterms:modified xsi:type="dcterms:W3CDTF">2025-09-07T19:30:21Z</dcterms:modified>
</cp:coreProperties>
</file>